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39"/>
  </p:notesMasterIdLst>
  <p:handoutMasterIdLst>
    <p:handoutMasterId r:id="rId40"/>
  </p:handoutMasterIdLst>
  <p:sldIdLst>
    <p:sldId id="314" r:id="rId2"/>
    <p:sldId id="261" r:id="rId3"/>
    <p:sldId id="259" r:id="rId4"/>
    <p:sldId id="292" r:id="rId5"/>
    <p:sldId id="293" r:id="rId6"/>
    <p:sldId id="315" r:id="rId7"/>
    <p:sldId id="318" r:id="rId8"/>
    <p:sldId id="360" r:id="rId9"/>
    <p:sldId id="361" r:id="rId10"/>
    <p:sldId id="316" r:id="rId11"/>
    <p:sldId id="319" r:id="rId12"/>
    <p:sldId id="362" r:id="rId13"/>
    <p:sldId id="363" r:id="rId14"/>
    <p:sldId id="320" r:id="rId15"/>
    <p:sldId id="321" r:id="rId16"/>
    <p:sldId id="364" r:id="rId17"/>
    <p:sldId id="365" r:id="rId18"/>
    <p:sldId id="366" r:id="rId19"/>
    <p:sldId id="367" r:id="rId20"/>
    <p:sldId id="265" r:id="rId21"/>
    <p:sldId id="368" r:id="rId22"/>
    <p:sldId id="369" r:id="rId23"/>
    <p:sldId id="370" r:id="rId24"/>
    <p:sldId id="351" r:id="rId25"/>
    <p:sldId id="371" r:id="rId26"/>
    <p:sldId id="372" r:id="rId27"/>
    <p:sldId id="373" r:id="rId28"/>
    <p:sldId id="374" r:id="rId29"/>
    <p:sldId id="332" r:id="rId30"/>
    <p:sldId id="375" r:id="rId31"/>
    <p:sldId id="376" r:id="rId32"/>
    <p:sldId id="340" r:id="rId33"/>
    <p:sldId id="341" r:id="rId34"/>
    <p:sldId id="359" r:id="rId35"/>
    <p:sldId id="377" r:id="rId36"/>
    <p:sldId id="378" r:id="rId37"/>
    <p:sldId id="379" r:id="rId3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">
          <p15:clr>
            <a:srgbClr val="A4A3A4"/>
          </p15:clr>
        </p15:guide>
        <p15:guide id="2" orient="horz" pos="3067">
          <p15:clr>
            <a:srgbClr val="A4A3A4"/>
          </p15:clr>
        </p15:guide>
        <p15:guide id="3" orient="horz" pos="981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CC99FF"/>
    <a:srgbClr val="9933FF"/>
    <a:srgbClr val="339933"/>
    <a:srgbClr val="339966"/>
    <a:srgbClr val="4F009E"/>
    <a:srgbClr val="410082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5445" autoAdjust="0"/>
  </p:normalViewPr>
  <p:slideViewPr>
    <p:cSldViewPr>
      <p:cViewPr varScale="1">
        <p:scale>
          <a:sx n="75" d="100"/>
          <a:sy n="75" d="100"/>
        </p:scale>
        <p:origin x="1746" y="60"/>
      </p:cViewPr>
      <p:guideLst>
        <p:guide orient="horz" pos="344"/>
        <p:guide orient="horz" pos="3067"/>
        <p:guide orient="horz" pos="9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1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2C2B082-3536-4E4D-8E00-7B4CA34A121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7595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5A6B169-D95C-4F1F-9905-3E011F5B75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12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25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7629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03200"/>
            <a:ext cx="8353425" cy="4889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0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70485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09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7"/>
          <p:cNvSpPr>
            <a:spLocks noChangeArrowheads="1"/>
          </p:cNvSpPr>
          <p:nvPr/>
        </p:nvSpPr>
        <p:spPr bwMode="auto">
          <a:xfrm>
            <a:off x="139700" y="735013"/>
            <a:ext cx="8856663" cy="142875"/>
          </a:xfrm>
          <a:prstGeom prst="rect">
            <a:avLst/>
          </a:prstGeom>
          <a:gradFill rotWithShape="1">
            <a:gsLst>
              <a:gs pos="0">
                <a:srgbClr val="083763"/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76" name="同侧圆角矩形 8"/>
          <p:cNvSpPr>
            <a:spLocks noChangeArrowheads="1"/>
          </p:cNvSpPr>
          <p:nvPr/>
        </p:nvSpPr>
        <p:spPr bwMode="auto">
          <a:xfrm>
            <a:off x="139700" y="131763"/>
            <a:ext cx="8856663" cy="633412"/>
          </a:xfrm>
          <a:custGeom>
            <a:avLst/>
            <a:gdLst>
              <a:gd name="T0" fmla="*/ 8856663 w 8856663"/>
              <a:gd name="T1" fmla="*/ 316706 h 633412"/>
              <a:gd name="T2" fmla="*/ 4428332 w 8856663"/>
              <a:gd name="T3" fmla="*/ 633412 h 633412"/>
              <a:gd name="T4" fmla="*/ 0 w 8856663"/>
              <a:gd name="T5" fmla="*/ 316706 h 633412"/>
              <a:gd name="T6" fmla="*/ 4428332 w 8856663"/>
              <a:gd name="T7" fmla="*/ 0 h 63341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0697 w 8856663"/>
              <a:gd name="T13" fmla="*/ 20697 h 633412"/>
              <a:gd name="T14" fmla="*/ 8835966 w 8856663"/>
              <a:gd name="T15" fmla="*/ 633412 h 6334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56663" h="633412">
                <a:moveTo>
                  <a:pt x="70663" y="0"/>
                </a:moveTo>
                <a:lnTo>
                  <a:pt x="8786000" y="0"/>
                </a:lnTo>
                <a:lnTo>
                  <a:pt x="8785999" y="0"/>
                </a:lnTo>
                <a:cubicBezTo>
                  <a:pt x="8825026" y="0"/>
                  <a:pt x="8856663" y="31636"/>
                  <a:pt x="8856663" y="70663"/>
                </a:cubicBezTo>
                <a:lnTo>
                  <a:pt x="8856663" y="633412"/>
                </a:lnTo>
                <a:lnTo>
                  <a:pt x="0" y="633412"/>
                </a:lnTo>
                <a:lnTo>
                  <a:pt x="0" y="70663"/>
                </a:lnTo>
                <a:cubicBezTo>
                  <a:pt x="0" y="31636"/>
                  <a:pt x="31636" y="0"/>
                  <a:pt x="70662" y="0"/>
                </a:cubicBezTo>
                <a:close/>
              </a:path>
            </a:pathLst>
          </a:custGeom>
          <a:solidFill>
            <a:srgbClr val="0081E2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kumimoji="0" lang="en-US" sz="1800">
                <a:solidFill>
                  <a:srgbClr val="FFFFFF"/>
                </a:solidFill>
                <a:latin typeface="Constantia" pitchFamily="18" charset="0"/>
                <a:ea typeface="微软雅黑" pitchFamily="34" charset="-122"/>
              </a:rPr>
              <a:t> </a:t>
            </a:r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cxnSp>
        <p:nvCxnSpPr>
          <p:cNvPr id="3077" name="直接连接符 9"/>
          <p:cNvCxnSpPr>
            <a:cxnSpLocks noChangeShapeType="1"/>
          </p:cNvCxnSpPr>
          <p:nvPr/>
        </p:nvCxnSpPr>
        <p:spPr bwMode="auto">
          <a:xfrm>
            <a:off x="468313" y="6308725"/>
            <a:ext cx="7488237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8" name="Line 12"/>
          <p:cNvSpPr>
            <a:spLocks noChangeShapeType="1"/>
          </p:cNvSpPr>
          <p:nvPr/>
        </p:nvSpPr>
        <p:spPr bwMode="auto">
          <a:xfrm>
            <a:off x="1587500" y="6437313"/>
            <a:ext cx="0" cy="252412"/>
          </a:xfrm>
          <a:prstGeom prst="line">
            <a:avLst/>
          </a:prstGeom>
          <a:noFill/>
          <a:ln w="31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kumimoji="0" lang="zh-CN" altLang="en-US" sz="180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81" name="矩形 13"/>
          <p:cNvSpPr>
            <a:spLocks noChangeArrowheads="1"/>
          </p:cNvSpPr>
          <p:nvPr/>
        </p:nvSpPr>
        <p:spPr bwMode="auto">
          <a:xfrm>
            <a:off x="265113" y="131763"/>
            <a:ext cx="203200" cy="633412"/>
          </a:xfrm>
          <a:prstGeom prst="rect">
            <a:avLst/>
          </a:prstGeom>
          <a:gradFill rotWithShape="0">
            <a:gsLst>
              <a:gs pos="0">
                <a:srgbClr val="BF9000"/>
              </a:gs>
              <a:gs pos="24001">
                <a:srgbClr val="FFFF00"/>
              </a:gs>
              <a:gs pos="49001">
                <a:srgbClr val="FFC000"/>
              </a:gs>
              <a:gs pos="77000">
                <a:srgbClr val="BF9000"/>
              </a:gs>
              <a:gs pos="100000">
                <a:srgbClr val="FFD96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2" name="矩形 14"/>
          <p:cNvSpPr>
            <a:spLocks noChangeArrowheads="1"/>
          </p:cNvSpPr>
          <p:nvPr/>
        </p:nvSpPr>
        <p:spPr bwMode="auto">
          <a:xfrm>
            <a:off x="250825" y="131763"/>
            <a:ext cx="19050" cy="63341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3" name="矩形 15"/>
          <p:cNvSpPr>
            <a:spLocks noChangeArrowheads="1"/>
          </p:cNvSpPr>
          <p:nvPr/>
        </p:nvSpPr>
        <p:spPr bwMode="auto">
          <a:xfrm>
            <a:off x="460375" y="130175"/>
            <a:ext cx="17463" cy="63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07504" y="638132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kumimoji="0" lang="en-US" altLang="zh-CN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SQL Server 2016</a:t>
            </a:r>
            <a:r>
              <a:rPr kumimoji="0" lang="zh-CN" altLang="en-US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数据库项目教程</a:t>
            </a:r>
            <a:endParaRPr kumimoji="0" lang="en-US" altLang="zh-CN" sz="1600" b="1" dirty="0" smtClean="0">
              <a:ln w="50800"/>
              <a:solidFill>
                <a:srgbClr val="1ADC3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25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  <p:sldLayoutId id="2147483770" r:id="rId3"/>
    <p:sldLayoutId id="2147483780" r:id="rId4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313"/>
          <a:stretch/>
        </p:blipFill>
        <p:spPr>
          <a:xfrm>
            <a:off x="107505" y="191377"/>
            <a:ext cx="9043548" cy="2001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6640" y="2780928"/>
            <a:ext cx="9144000" cy="2376264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6000" dirty="0">
                <a:effectLst/>
              </a:rPr>
              <a:t>SQL Server </a:t>
            </a:r>
            <a:r>
              <a:rPr lang="en-US" altLang="zh-CN" sz="6000" dirty="0" smtClean="0">
                <a:effectLst/>
              </a:rPr>
              <a:t>2016</a:t>
            </a:r>
            <a:r>
              <a:rPr lang="zh-CN" altLang="en-US" sz="6000" dirty="0" smtClean="0">
                <a:effectLst/>
              </a:rPr>
              <a:t>数据库</a:t>
            </a:r>
            <a:r>
              <a:rPr lang="en-US" altLang="zh-CN" sz="6000" dirty="0" smtClean="0">
                <a:effectLst/>
              </a:rPr>
              <a:t/>
            </a:r>
            <a:br>
              <a:rPr lang="en-US" altLang="zh-CN" sz="6000" dirty="0" smtClean="0">
                <a:effectLst/>
              </a:rPr>
            </a:br>
            <a:r>
              <a:rPr lang="zh-CN" altLang="en-US" sz="6000" dirty="0" smtClean="0">
                <a:effectLst/>
              </a:rPr>
              <a:t>项目教程</a:t>
            </a:r>
            <a:endParaRPr lang="en-US" altLang="zh-CN" sz="6000" dirty="0" smtClean="0"/>
          </a:p>
        </p:txBody>
      </p:sp>
    </p:spTree>
    <p:extLst>
      <p:ext uri="{BB962C8B-B14F-4D97-AF65-F5344CB8AC3E}">
        <p14:creationId xmlns:p14="http://schemas.microsoft.com/office/powerpoint/2010/main" val="259452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学习任务二     使用 </a:t>
            </a:r>
            <a:r>
              <a:rPr lang="en-US" altLang="zh-CN" dirty="0"/>
              <a:t>T-SQL</a:t>
            </a:r>
            <a:r>
              <a:rPr lang="zh-CN" altLang="en-US" dirty="0" smtClean="0"/>
              <a:t>语句创建</a:t>
            </a:r>
            <a:r>
              <a:rPr lang="zh-CN" altLang="en-US" dirty="0"/>
              <a:t>数据表和约束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29600" cy="5328592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0" indent="53975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启动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，在工具栏中单击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新建查询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</a:p>
          <a:p>
            <a:pPr marL="0" indent="53975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按钮，在查询编辑器中输入命令创建数据表对象及约束。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语句创建数据表。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语句添加约束。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）会利用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语句修改表的结构。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）理解约束的意义，自觉遵守国家法律和道德规范，具有社会责任感和担当精神。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打开查询编辑器窗口，编写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语句完成相应任务。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91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学习任务二     使用 </a:t>
            </a:r>
            <a:r>
              <a:rPr lang="en-US" altLang="zh-CN" dirty="0"/>
              <a:t>T-SQL</a:t>
            </a:r>
            <a:r>
              <a:rPr lang="zh-CN" altLang="en-US" dirty="0"/>
              <a:t>语句创建数据表和</a:t>
            </a:r>
            <a:r>
              <a:rPr lang="zh-CN" altLang="en-US" dirty="0" smtClean="0"/>
              <a:t>约束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752203"/>
            <a:ext cx="8229600" cy="5537204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一、创建学生信息表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）在标准菜单栏上，单击“新建查询”按钮，在右边的查询分析器窗口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中输入下列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内容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：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）单击工具栏上的“执行”按钮或者按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F5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键，就在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数据库中创建了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表，在对象资源管理器中验证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569" y="5947281"/>
            <a:ext cx="1316638" cy="6842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137" y="2246070"/>
            <a:ext cx="6906542" cy="319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9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学习任务二     使用 </a:t>
            </a:r>
            <a:r>
              <a:rPr lang="en-US" altLang="zh-CN" dirty="0"/>
              <a:t>T-SQL</a:t>
            </a:r>
            <a:r>
              <a:rPr lang="zh-CN" altLang="en-US" dirty="0"/>
              <a:t>语句创建数据表和</a:t>
            </a:r>
            <a:r>
              <a:rPr lang="zh-CN" altLang="en-US" dirty="0" smtClean="0"/>
              <a:t>约束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229600" cy="5328592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二、使用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语句创建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约束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需求：为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表的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sID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字段添加主键约束，约束名取名为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PK_sID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；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添加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sIDentity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字段并设置为唯一约束，约束名取名为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UQ_sIDentity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；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sAddress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字段添加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默认约束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，约束名取名为 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DF_sAddress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）在查询编辑器窗口中，输入以下代码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：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）单击工具栏上的“执行”按钮或者按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运行。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056" y="6021288"/>
            <a:ext cx="1316638" cy="684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636912"/>
            <a:ext cx="7020749" cy="306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学习任务二     使用 </a:t>
            </a:r>
            <a:r>
              <a:rPr lang="en-US" altLang="zh-CN" dirty="0"/>
              <a:t>T-SQL</a:t>
            </a:r>
            <a:r>
              <a:rPr lang="zh-CN" altLang="en-US" dirty="0"/>
              <a:t>语句创建数据表和</a:t>
            </a:r>
            <a:r>
              <a:rPr lang="zh-CN" altLang="en-US" dirty="0" smtClean="0"/>
              <a:t>约束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229600" cy="5328592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三、删除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表中地址默认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约束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）在查询编辑器窗口中，输入以下代码：</a:t>
            </a:r>
          </a:p>
          <a:p>
            <a:pPr marL="457200" lvl="1" indent="1154113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--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将当前数据库设置为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</a:p>
          <a:p>
            <a:pPr marL="457200" lvl="1" indent="1154113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GO</a:t>
            </a:r>
          </a:p>
          <a:p>
            <a:pPr marL="457200" lvl="1" indent="1154113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ALTER  TABLE  students DROP  CONSTRAINT 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DF_sAddress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）单击工具栏上的“执行”按钮或者按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F5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键，成功删除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表中地址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默认约束。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056" y="6021288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学习任务三     表</a:t>
            </a:r>
            <a:r>
              <a:rPr lang="zh-CN" altLang="en-US" dirty="0"/>
              <a:t>的维护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5328592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实际上，建好数据表以后，随着业务的需要，有时候可能对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已经创建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的表进行修改和维护。表的维护主要包括主键、外键、约束、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添加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字段描述等，以及增加列、修改列、删除列和删除数据表等，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用户可以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 Management Studio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语句两种方法来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实现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表的维护。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）能够通过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语句增加、删除、修改列。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）能够通过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和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语句删除表。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）结合国际国内形势，切实做到“两个维护”，做一个对国家民族伟大复兴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有贡献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的热血青年。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通过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工具进行表的维护，打开查询编辑器窗口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输入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语句，编写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语句完成相应任务。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52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学习任务三     表的维护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82453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一、使用表设计器向表中添加新列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）展开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数据库，右击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xsxxb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表，从弹出的快捷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菜单中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选择“设计（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）”命令，此时将打开表设计器，并将光标置于“列名”列的最后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一个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行中。也可以右击表中的行，再从快捷菜单中选择“插入列（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）”命令，此时，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将插入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一个空白列行。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）在“列名”列的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单元格中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输入列名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qq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，数据类型为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varchar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20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），允许为空。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“保存”按钮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，列被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增加。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）打开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xsxxb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表，查看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增加的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结果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4725144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学习任务三     表的维护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824536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二、使用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语句添加列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）在查询编辑器窗口中，输入以下代码：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--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将当前数据库设置为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GO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ALTER TABLE students ADD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sqq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varchar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(20)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）单击工具栏上的“执行”按钮或者按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键，向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表添加一列“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sqq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”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三、使用表设计器修改表中列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）展开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数据库，右击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表，从弹出的快捷菜单中单击“设计（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G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）”命令。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）选中列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sSex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，把数据类型由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bit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改为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nchar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）单击“保存”按钮，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sSex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列被修改。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）打开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students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表，查看修改的结果。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4725144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5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学习任务三     表的维护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229600" cy="4824536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四、使用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语句修改列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）在查询编辑器窗口中，输入以下代码：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USE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  --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将当前数据库</a:t>
            </a:r>
          </a:p>
          <a:p>
            <a:pPr marL="457200" lvl="1" indent="1246188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设置为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GO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ALTER TABLE students ALTER COLUMN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sSex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nchar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(4)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）单击工具栏上的“执行”按钮或者按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F5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键，把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中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sSex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列字段类型被修改为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nchar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五、使用表设计器删除表中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列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）展开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数据库，右击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xsxxb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表，从弹出的快捷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菜单中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选择“设计（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G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）”命令。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）选择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qq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列。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）右击该列，然后从快捷菜单中选择“删除列（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N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）”命令。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）系统提示确认删除所选列及其关系。选择“是”，完成删除列操作。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）打开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xsxxb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表，查看修改的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结果。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889773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2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学习任务三     表的维护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824536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六、使用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语句删除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列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）在查询编辑器窗口中，输入以下代码：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--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将当前数据库设置为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GO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ALTER TABLE students DROP COLUMN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sIDentity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）单击工具栏上的“执行”按钮或者按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中“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sIDentity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列被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删除。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七、使用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工具删除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）展开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数据库，右击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表，从弹出的快捷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菜单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中选择“删除（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D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）命令”。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）在“删除对象”对话框中，确认删除的表，单击“确定”按钮。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）查看结果，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表已被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删除。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5157192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学习任务三     表的维护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824536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八、使用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语句删除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数据表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）在查询编辑器窗口中，输入以下代码：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GO</a:t>
            </a:r>
          </a:p>
          <a:p>
            <a:pPr marL="457200" lvl="1" indent="124618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DROP TABLE students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）单击工具栏上的“执行”按钮或者按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students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表被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删除。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5157192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6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3429000"/>
            <a:ext cx="5184576" cy="1470025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zh-CN" altLang="en-US" sz="3600" dirty="0"/>
              <a:t>创建和管理</a:t>
            </a:r>
            <a:r>
              <a:rPr lang="zh-CN" altLang="en-US" sz="3600" dirty="0" smtClean="0"/>
              <a:t>数据表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420888"/>
            <a:ext cx="6705600" cy="79248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0000FF"/>
                </a:solidFill>
              </a:rPr>
              <a:t>项目三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一、表的</a:t>
            </a:r>
            <a:r>
              <a:rPr lang="zh-CN" altLang="en-US" dirty="0" smtClean="0"/>
              <a:t>概念</a:t>
            </a:r>
          </a:p>
          <a:p>
            <a:pPr marL="0" indent="0" eaLnBrk="1" hangingPunct="1">
              <a:buNone/>
            </a:pPr>
            <a:r>
              <a:rPr lang="zh-CN" altLang="en-US" sz="2400" dirty="0" smtClean="0"/>
              <a:t>表</a:t>
            </a:r>
            <a:r>
              <a:rPr lang="zh-CN" altLang="en-US" sz="2400" dirty="0"/>
              <a:t>是数据库中一个非常重要的对象，是包含数据库中所有数据的数据库对象，表</a:t>
            </a:r>
            <a:r>
              <a:rPr lang="zh-CN" altLang="en-US" sz="2400" dirty="0" smtClean="0"/>
              <a:t>是其他</a:t>
            </a:r>
            <a:r>
              <a:rPr lang="zh-CN" altLang="en-US" sz="2400" dirty="0"/>
              <a:t>对象的基础。如果没有数据表，则关键字、主键、索引等也就无从谈起。表定义</a:t>
            </a:r>
            <a:r>
              <a:rPr lang="zh-CN" altLang="en-US" sz="2400" dirty="0" smtClean="0"/>
              <a:t>是一</a:t>
            </a:r>
            <a:r>
              <a:rPr lang="zh-CN" altLang="en-US" sz="2400" dirty="0"/>
              <a:t>个列集合，数据在表中的组织方式与在电子表格中相似，都是按行和列的格式组织的</a:t>
            </a:r>
            <a:r>
              <a:rPr lang="zh-CN" altLang="en-US" sz="2400" dirty="0" smtClean="0"/>
              <a:t>，是</a:t>
            </a:r>
            <a:r>
              <a:rPr lang="zh-CN" altLang="en-US" sz="2400" dirty="0"/>
              <a:t>用来存储数据和操作数据的逻辑结构。表是由行和列组成的，其中每一行也称为记录</a:t>
            </a:r>
            <a:r>
              <a:rPr lang="zh-CN" altLang="en-US" sz="2400" dirty="0" smtClean="0"/>
              <a:t>，是</a:t>
            </a:r>
            <a:r>
              <a:rPr lang="zh-CN" altLang="en-US" sz="2400" dirty="0"/>
              <a:t>组织数据的单位；而列也称为字段，每一列代表记录中的一个字段，在同一个表中</a:t>
            </a:r>
            <a:r>
              <a:rPr lang="zh-CN" altLang="en-US" sz="2400" dirty="0" smtClean="0"/>
              <a:t>列的</a:t>
            </a:r>
            <a:r>
              <a:rPr lang="zh-CN" altLang="en-US" sz="2400" dirty="0"/>
              <a:t>名字不能相同。例如，在包含公司雇员数据的表中，每一行代表一名雇员，各列</a:t>
            </a:r>
            <a:r>
              <a:rPr lang="zh-CN" altLang="en-US" sz="2400" dirty="0" smtClean="0"/>
              <a:t>分别代表</a:t>
            </a:r>
            <a:r>
              <a:rPr lang="zh-CN" altLang="en-US" sz="2400" dirty="0"/>
              <a:t>该雇员的信息，如雇员编号、姓名、地址、职位以及家庭电话号码等。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二、数据类型</a:t>
            </a:r>
            <a:endParaRPr lang="zh-CN" altLang="en-US" dirty="0" smtClean="0"/>
          </a:p>
          <a:p>
            <a:pPr marL="0" indent="0" eaLnBrk="1" hangingPunct="1">
              <a:buNone/>
            </a:pPr>
            <a:endParaRPr lang="en-US" altLang="zh-CN" sz="24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836712"/>
            <a:ext cx="4979251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7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400" dirty="0" smtClean="0"/>
          </a:p>
        </p:txBody>
      </p:sp>
      <p:grpSp>
        <p:nvGrpSpPr>
          <p:cNvPr id="6" name="组合 5"/>
          <p:cNvGrpSpPr/>
          <p:nvPr/>
        </p:nvGrpSpPr>
        <p:grpSpPr>
          <a:xfrm>
            <a:off x="2555776" y="836712"/>
            <a:ext cx="5256584" cy="5572422"/>
            <a:chOff x="1897313" y="928503"/>
            <a:chExt cx="5181600" cy="625679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7704" y="928503"/>
              <a:ext cx="5153025" cy="119062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7313" y="2060848"/>
              <a:ext cx="5181600" cy="5124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106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677" y="848878"/>
            <a:ext cx="4582779" cy="1603212"/>
          </a:xfrm>
          <a:prstGeom prst="rect">
            <a:avLst/>
          </a:prstGeo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27784" y="2420888"/>
            <a:ext cx="4522900" cy="390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dirty="0"/>
              <a:t>三、</a:t>
            </a:r>
            <a:r>
              <a:rPr lang="zh-CN" altLang="en-US" sz="2400" dirty="0" smtClean="0"/>
              <a:t>数据完整性</a:t>
            </a:r>
          </a:p>
          <a:p>
            <a:pPr marL="0" indent="0" eaLnBrk="1" hangingPunct="1">
              <a:buNone/>
            </a:pPr>
            <a:r>
              <a:rPr lang="zh-CN" altLang="en-US" sz="2400" dirty="0" smtClean="0"/>
              <a:t>    </a:t>
            </a:r>
            <a:r>
              <a:rPr lang="zh-CN" altLang="en-US" sz="2000" dirty="0" smtClean="0"/>
              <a:t>为了</a:t>
            </a:r>
            <a:r>
              <a:rPr lang="zh-CN" altLang="en-US" sz="2000" dirty="0"/>
              <a:t>实现数据的完整性，数据库需要做两方面的工作：</a:t>
            </a:r>
          </a:p>
          <a:p>
            <a:pPr marL="1163638" indent="280988" eaLnBrk="1" hangingPunct="1"/>
            <a:r>
              <a:rPr lang="zh-CN" altLang="en-US" sz="2000" dirty="0" smtClean="0"/>
              <a:t>检验</a:t>
            </a:r>
            <a:r>
              <a:rPr lang="zh-CN" altLang="en-US" sz="2000" dirty="0"/>
              <a:t>每行数据是否符合要求</a:t>
            </a:r>
          </a:p>
          <a:p>
            <a:pPr marL="1163638" indent="280988" eaLnBrk="1" hangingPunct="1"/>
            <a:r>
              <a:rPr lang="zh-CN" altLang="en-US" sz="2000" dirty="0" smtClean="0"/>
              <a:t>检验</a:t>
            </a:r>
            <a:r>
              <a:rPr lang="zh-CN" altLang="en-US" sz="2000" dirty="0"/>
              <a:t>每列数据是否符合</a:t>
            </a:r>
            <a:r>
              <a:rPr lang="zh-CN" altLang="en-US" sz="2000" dirty="0" smtClean="0"/>
              <a:t>要求</a:t>
            </a:r>
            <a:endParaRPr lang="en-US" altLang="zh-CN" sz="2000" dirty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为</a:t>
            </a:r>
            <a:r>
              <a:rPr lang="zh-CN" altLang="en-US" sz="2000" dirty="0"/>
              <a:t>实现以上两种要求，</a:t>
            </a:r>
            <a:r>
              <a:rPr lang="en-US" altLang="zh-CN" sz="2000" dirty="0"/>
              <a:t>SQL Server</a:t>
            </a:r>
            <a:r>
              <a:rPr lang="zh-CN" altLang="en-US" sz="2000" dirty="0"/>
              <a:t>提供了以下 </a:t>
            </a:r>
            <a:r>
              <a:rPr lang="en-US" altLang="zh-CN" sz="2000" dirty="0"/>
              <a:t>4</a:t>
            </a:r>
            <a:r>
              <a:rPr lang="zh-CN" altLang="en-US" sz="2000" dirty="0"/>
              <a:t>种类型的约束（</a:t>
            </a:r>
            <a:r>
              <a:rPr lang="en-US" altLang="zh-CN" sz="2000" dirty="0" smtClean="0"/>
              <a:t>Constraint</a:t>
            </a:r>
            <a:r>
              <a:rPr lang="zh-CN" altLang="en-US" sz="2000" dirty="0"/>
              <a:t>）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1. </a:t>
            </a:r>
            <a:r>
              <a:rPr lang="zh-CN" altLang="en-US" sz="2000" dirty="0"/>
              <a:t>实体完整性约束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实体完整性</a:t>
            </a:r>
            <a:r>
              <a:rPr lang="zh-CN" altLang="en-US" sz="2000" dirty="0"/>
              <a:t>约束要求表中的每一行数据都反映不同的实体，不能存在相同的数据</a:t>
            </a:r>
            <a:r>
              <a:rPr lang="zh-CN" altLang="en-US" sz="2000" dirty="0" smtClean="0"/>
              <a:t>行。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2. </a:t>
            </a:r>
            <a:r>
              <a:rPr lang="zh-CN" altLang="en-US" sz="2000" dirty="0"/>
              <a:t>域完整性约束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域</a:t>
            </a:r>
            <a:r>
              <a:rPr lang="zh-CN" altLang="en-US" sz="2000" dirty="0"/>
              <a:t>完整性约束是指给定列的输入有效性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16963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 smtClean="0"/>
              <a:t>3</a:t>
            </a:r>
            <a:r>
              <a:rPr lang="en-US" altLang="zh-CN" sz="2000" dirty="0"/>
              <a:t>. </a:t>
            </a:r>
            <a:r>
              <a:rPr lang="zh-CN" altLang="en-US" sz="2000" dirty="0"/>
              <a:t>引用完整性约束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在</a:t>
            </a:r>
            <a:r>
              <a:rPr lang="zh-CN" altLang="en-US" sz="2000" dirty="0"/>
              <a:t>删除和输入数据行时，引用</a:t>
            </a:r>
            <a:r>
              <a:rPr lang="zh-CN" altLang="en-US" sz="2000" dirty="0" smtClean="0"/>
              <a:t>完整性约束</a:t>
            </a:r>
            <a:r>
              <a:rPr lang="zh-CN" altLang="en-US" sz="2000" dirty="0"/>
              <a:t>用来保持表之间已经定义的关系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例如：</a:t>
            </a:r>
            <a:endParaRPr lang="en-US" altLang="zh-CN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814" y="2060848"/>
            <a:ext cx="462113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000" dirty="0" smtClean="0"/>
              <a:t>在</a:t>
            </a:r>
            <a:r>
              <a:rPr lang="zh-CN" altLang="en-US" sz="2000" dirty="0"/>
              <a:t>强制引用完整性时，</a:t>
            </a:r>
            <a:r>
              <a:rPr lang="en-US" altLang="zh-CN" sz="2000" dirty="0"/>
              <a:t>SQL Server</a:t>
            </a:r>
            <a:r>
              <a:rPr lang="zh-CN" altLang="en-US" sz="2000" dirty="0"/>
              <a:t>禁止用户进行下列操作：</a:t>
            </a:r>
          </a:p>
          <a:p>
            <a:pPr marL="1257300" indent="-363538" eaLnBrk="1" hangingPunct="1"/>
            <a:r>
              <a:rPr lang="zh-CN" altLang="en-US" sz="2000" dirty="0" smtClean="0"/>
              <a:t>当</a:t>
            </a:r>
            <a:r>
              <a:rPr lang="zh-CN" altLang="en-US" sz="2000" dirty="0"/>
              <a:t>主表中没有关联的记录时，将记录添加到相关表中时。也就是说学生成绩</a:t>
            </a:r>
            <a:r>
              <a:rPr lang="zh-CN" altLang="en-US" sz="2000" dirty="0" smtClean="0"/>
              <a:t>表中</a:t>
            </a:r>
            <a:r>
              <a:rPr lang="zh-CN" altLang="en-US" sz="2000" dirty="0"/>
              <a:t>不能添加学生信息表中没有的学号。</a:t>
            </a:r>
          </a:p>
          <a:p>
            <a:pPr marL="1257300" indent="-363538" eaLnBrk="1" hangingPunct="1"/>
            <a:r>
              <a:rPr lang="zh-CN" altLang="en-US" sz="2000" dirty="0" smtClean="0"/>
              <a:t>更改</a:t>
            </a:r>
            <a:r>
              <a:rPr lang="zh-CN" altLang="en-US" sz="2000" dirty="0"/>
              <a:t>主表中的值并导致相关表中的记录孤立。如果学生信息表中的学号改变了</a:t>
            </a:r>
            <a:r>
              <a:rPr lang="zh-CN" altLang="en-US" sz="2000" dirty="0" smtClean="0"/>
              <a:t>，学生</a:t>
            </a:r>
            <a:r>
              <a:rPr lang="zh-CN" altLang="en-US" sz="2000" dirty="0"/>
              <a:t>成绩表中的学号也应该随之改变。</a:t>
            </a:r>
          </a:p>
          <a:p>
            <a:pPr marL="1257300" indent="-363538" eaLnBrk="1" hangingPunct="1"/>
            <a:r>
              <a:rPr lang="zh-CN" altLang="en-US" sz="2000" dirty="0" smtClean="0"/>
              <a:t>从</a:t>
            </a:r>
            <a:r>
              <a:rPr lang="zh-CN" altLang="en-US" sz="2000" dirty="0"/>
              <a:t>主表中删除记录，但仍存在与该记录相匹配的相关记录。把学生信息表</a:t>
            </a:r>
            <a:r>
              <a:rPr lang="zh-CN" altLang="en-US" sz="2000" dirty="0" smtClean="0"/>
              <a:t>中数据</a:t>
            </a:r>
            <a:r>
              <a:rPr lang="zh-CN" altLang="en-US" sz="2000" dirty="0"/>
              <a:t>删除，则该学生学号不能出现在学生成绩表中。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引用</a:t>
            </a:r>
            <a:r>
              <a:rPr lang="zh-CN" altLang="en-US" sz="2000" dirty="0"/>
              <a:t>完整性通过主键和外键之间的引用关系来</a:t>
            </a:r>
            <a:r>
              <a:rPr lang="zh-CN" altLang="en-US" sz="2000" dirty="0" smtClean="0"/>
              <a:t>实现。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 smtClean="0"/>
              <a:t>4</a:t>
            </a:r>
            <a:r>
              <a:rPr lang="en-US" altLang="zh-CN" sz="2000" dirty="0"/>
              <a:t>. </a:t>
            </a:r>
            <a:r>
              <a:rPr lang="zh-CN" altLang="en-US" sz="2000" dirty="0"/>
              <a:t>自定义完整性约束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用户</a:t>
            </a:r>
            <a:r>
              <a:rPr lang="zh-CN" altLang="en-US" sz="2000" dirty="0"/>
              <a:t>自定义完整性用来定义特定的规则，实例，在向用户信息表中插入一个用户</a:t>
            </a:r>
            <a:r>
              <a:rPr lang="zh-CN" altLang="en-US" sz="2000" dirty="0" smtClean="0"/>
              <a:t>记录</a:t>
            </a:r>
            <a:r>
              <a:rPr lang="zh-CN" altLang="en-US" sz="2000" dirty="0"/>
              <a:t>时，要求通过身份证编码来检查另外一个数据库中是否存在该用户，并且该用户的</a:t>
            </a:r>
            <a:r>
              <a:rPr lang="zh-CN" altLang="en-US" sz="2000" dirty="0" smtClean="0"/>
              <a:t>信誉</a:t>
            </a:r>
            <a:r>
              <a:rPr lang="zh-CN" altLang="en-US" sz="2000" dirty="0"/>
              <a:t>度是否满足要求等。如果不满足要求就不能插入该记录，这个时候就需要用到</a:t>
            </a:r>
            <a:r>
              <a:rPr lang="zh-CN" altLang="en-US" sz="2000" dirty="0" smtClean="0"/>
              <a:t>数据库的</a:t>
            </a:r>
            <a:r>
              <a:rPr lang="zh-CN" altLang="en-US" sz="2000" dirty="0"/>
              <a:t>规则、存储过程或触发器等数据库对象来进行约束。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391121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52203"/>
            <a:ext cx="8229600" cy="541310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dirty="0"/>
              <a:t>四、主键和外键</a:t>
            </a:r>
            <a:endParaRPr lang="zh-CN" altLang="en-US" sz="2400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1.</a:t>
            </a:r>
            <a:r>
              <a:rPr lang="zh-CN" altLang="en-US" sz="2000" dirty="0"/>
              <a:t>主键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表</a:t>
            </a:r>
            <a:r>
              <a:rPr lang="zh-CN" altLang="en-US" sz="2000" dirty="0"/>
              <a:t>中一列或者几列组合的值能用来</a:t>
            </a:r>
            <a:r>
              <a:rPr lang="zh-CN" altLang="en-US" sz="2000" dirty="0" smtClean="0"/>
              <a:t>唯一标识</a:t>
            </a:r>
            <a:r>
              <a:rPr lang="zh-CN" altLang="en-US" sz="2000" dirty="0"/>
              <a:t>表中的每一行，这样的列或者列组合</a:t>
            </a:r>
            <a:r>
              <a:rPr lang="zh-CN" altLang="en-US" sz="2000" dirty="0" smtClean="0"/>
              <a:t>叫作</a:t>
            </a:r>
            <a:r>
              <a:rPr lang="zh-CN" altLang="en-US" sz="2000" dirty="0"/>
              <a:t>表的主键。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有时候</a:t>
            </a:r>
            <a:r>
              <a:rPr lang="zh-CN" altLang="en-US" sz="2000" dirty="0"/>
              <a:t>，在同一张表中，有多个列可以用来当作主键。在选择那一列作为主键时</a:t>
            </a:r>
            <a:r>
              <a:rPr lang="zh-CN" altLang="en-US" sz="2000" dirty="0" smtClean="0"/>
              <a:t>，需要</a:t>
            </a:r>
            <a:r>
              <a:rPr lang="zh-CN" altLang="en-US" sz="2000" dirty="0"/>
              <a:t>考虑以下两个原则：</a:t>
            </a:r>
          </a:p>
          <a:p>
            <a:pPr eaLnBrk="1" hangingPunct="1"/>
            <a:r>
              <a:rPr lang="zh-CN" altLang="en-US" sz="2000" dirty="0" smtClean="0"/>
              <a:t>最少</a:t>
            </a:r>
            <a:r>
              <a:rPr lang="zh-CN" altLang="en-US" sz="2000" dirty="0"/>
              <a:t>性：是指列数最少的键，如果可以从单个主键和组合主键中选择时，</a:t>
            </a:r>
            <a:r>
              <a:rPr lang="zh-CN" altLang="en-US" sz="2000" dirty="0" smtClean="0"/>
              <a:t>应该选择</a:t>
            </a:r>
            <a:r>
              <a:rPr lang="zh-CN" altLang="en-US" sz="2000" dirty="0"/>
              <a:t>单个主键。这是因为操作一列比操作多列要快。当然该规则也有例外，</a:t>
            </a:r>
            <a:r>
              <a:rPr lang="zh-CN" altLang="en-US" sz="2000" dirty="0" smtClean="0"/>
              <a:t>如两</a:t>
            </a:r>
            <a:r>
              <a:rPr lang="zh-CN" altLang="en-US" sz="2000" dirty="0"/>
              <a:t>个整型列的组合比一个很大的字符类型的列要快。</a:t>
            </a:r>
          </a:p>
          <a:p>
            <a:pPr eaLnBrk="1" hangingPunct="1"/>
            <a:r>
              <a:rPr lang="zh-CN" altLang="en-US" sz="2000" dirty="0" smtClean="0"/>
              <a:t>稳定性</a:t>
            </a:r>
            <a:r>
              <a:rPr lang="zh-CN" altLang="en-US" sz="2000" dirty="0"/>
              <a:t>：是指列中数据的特征，由于主键通常是用来在两个表之间建立联系</a:t>
            </a:r>
            <a:r>
              <a:rPr lang="zh-CN" altLang="en-US" sz="2000" dirty="0" smtClean="0"/>
              <a:t>，所以</a:t>
            </a:r>
            <a:r>
              <a:rPr lang="zh-CN" altLang="en-US" sz="2000" dirty="0"/>
              <a:t>主键的数据不要经常更新，理想情况下，应该永远</a:t>
            </a:r>
            <a:r>
              <a:rPr lang="zh-CN" altLang="en-US" sz="2000" dirty="0" smtClean="0"/>
              <a:t>不变。</a:t>
            </a:r>
            <a:endParaRPr lang="en-US" altLang="zh-CN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916832"/>
            <a:ext cx="3149352" cy="221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52203"/>
            <a:ext cx="8229600" cy="541310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/>
              <a:t>2.</a:t>
            </a:r>
            <a:r>
              <a:rPr lang="zh-CN" altLang="en-US" sz="2000" dirty="0"/>
              <a:t>外</a:t>
            </a:r>
            <a:r>
              <a:rPr lang="zh-CN" altLang="en-US" sz="2000" dirty="0" smtClean="0"/>
              <a:t>键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一般</a:t>
            </a:r>
            <a:r>
              <a:rPr lang="zh-CN" altLang="en-US" sz="2000" dirty="0"/>
              <a:t>情况下，学生的信息和学生的成绩是存放在不同的数据表中的，在学生成绩</a:t>
            </a:r>
            <a:r>
              <a:rPr lang="zh-CN" altLang="en-US" sz="2000" dirty="0" smtClean="0"/>
              <a:t>表中</a:t>
            </a:r>
            <a:r>
              <a:rPr lang="zh-CN" altLang="en-US" sz="2000" dirty="0"/>
              <a:t>可以存储学生的编号信息表示是哪个学生的考试成绩，这里面又引发一个问题：</a:t>
            </a:r>
            <a:r>
              <a:rPr lang="zh-CN" altLang="en-US" sz="2000" dirty="0" smtClean="0"/>
              <a:t>如果在</a:t>
            </a:r>
            <a:r>
              <a:rPr lang="zh-CN" altLang="en-US" sz="2000" dirty="0"/>
              <a:t>成绩表中输入的学号根本不存在（例如录入的时候把学号写错了）怎么办呢？这个</a:t>
            </a:r>
            <a:r>
              <a:rPr lang="zh-CN" altLang="en-US" sz="2000" dirty="0" smtClean="0"/>
              <a:t>时候</a:t>
            </a:r>
            <a:r>
              <a:rPr lang="zh-CN" altLang="en-US" sz="2000" dirty="0"/>
              <a:t>，应该建立一种“引用”的关系，确保子表中的某个数据项在“主表”中必须存在</a:t>
            </a:r>
            <a:r>
              <a:rPr lang="zh-CN" altLang="en-US" sz="2000" dirty="0" smtClean="0"/>
              <a:t>，避免</a:t>
            </a:r>
            <a:r>
              <a:rPr lang="zh-CN" altLang="en-US" sz="2000" dirty="0"/>
              <a:t>以上的事情发生。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“外键”</a:t>
            </a:r>
            <a:r>
              <a:rPr lang="zh-CN" altLang="en-US" sz="2000" dirty="0"/>
              <a:t>就是实现这个目的的，它是对应主键而言的，就是“子表”中对应于</a:t>
            </a:r>
            <a:r>
              <a:rPr lang="zh-CN" altLang="en-US" sz="2000" dirty="0" smtClean="0"/>
              <a:t>“主表”</a:t>
            </a:r>
            <a:r>
              <a:rPr lang="zh-CN" altLang="en-US" sz="2000" dirty="0"/>
              <a:t>的列，在子表中称为外键或者引用键，它的值要求与主表的主键或者唯一键相对应</a:t>
            </a:r>
            <a:r>
              <a:rPr lang="zh-CN" altLang="en-US" sz="2000" dirty="0" smtClean="0"/>
              <a:t>，外</a:t>
            </a:r>
            <a:r>
              <a:rPr lang="zh-CN" altLang="en-US" sz="2000" dirty="0"/>
              <a:t>键用来强制引用完整性，一个表可以有多个外键。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42056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一、特殊表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1. </a:t>
            </a:r>
            <a:r>
              <a:rPr lang="zh-CN" altLang="en-US" sz="2000" dirty="0"/>
              <a:t>已分区表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已</a:t>
            </a:r>
            <a:r>
              <a:rPr lang="zh-CN" altLang="en-US" sz="2000" dirty="0"/>
              <a:t>分区表是将数据水平划分为多个单元的表，这些单元可以分布到数据库中的多</a:t>
            </a:r>
            <a:r>
              <a:rPr lang="zh-CN" altLang="en-US" sz="2000" dirty="0" smtClean="0"/>
              <a:t>个文件</a:t>
            </a:r>
            <a:r>
              <a:rPr lang="zh-CN" altLang="en-US" sz="2000" dirty="0"/>
              <a:t>组中。在维护整个集合的完整性时，使用分区可以快速而有效地访问或管理数据</a:t>
            </a:r>
            <a:r>
              <a:rPr lang="zh-CN" altLang="en-US" sz="2000" dirty="0" smtClean="0"/>
              <a:t>子集</a:t>
            </a:r>
            <a:r>
              <a:rPr lang="zh-CN" altLang="en-US" sz="2000" dirty="0"/>
              <a:t>，从而使大型表或索引更易于管理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如果</a:t>
            </a:r>
            <a:r>
              <a:rPr lang="zh-CN" altLang="en-US" sz="2000" dirty="0"/>
              <a:t>表非常大或者有可能变得非常大，并且属于下列任一情况，则可能适于</a:t>
            </a:r>
            <a:r>
              <a:rPr lang="zh-CN" altLang="en-US" sz="2000" dirty="0" smtClean="0"/>
              <a:t>进行分区</a:t>
            </a:r>
            <a:r>
              <a:rPr lang="zh-CN" altLang="en-US" sz="2000" dirty="0"/>
              <a:t>：</a:t>
            </a:r>
          </a:p>
          <a:p>
            <a:pPr marL="1527175" eaLnBrk="1" hangingPunct="1"/>
            <a:r>
              <a:rPr lang="zh-CN" altLang="en-US" sz="2000" dirty="0" smtClean="0"/>
              <a:t>表</a:t>
            </a:r>
            <a:r>
              <a:rPr lang="zh-CN" altLang="en-US" sz="2000" dirty="0"/>
              <a:t>中包含或可能包含以不同方式使用的许多数据。</a:t>
            </a:r>
          </a:p>
          <a:p>
            <a:pPr marL="1527175" eaLnBrk="1" hangingPunct="1"/>
            <a:r>
              <a:rPr lang="zh-CN" altLang="en-US" sz="2000" dirty="0" smtClean="0"/>
              <a:t>对</a:t>
            </a:r>
            <a:r>
              <a:rPr lang="zh-CN" altLang="en-US" sz="2000" dirty="0"/>
              <a:t>表的查询或更新没有按照预期的方式执行，或者维护开销超出了预定义的</a:t>
            </a:r>
            <a:r>
              <a:rPr lang="zh-CN" altLang="en-US" sz="2000" dirty="0" smtClean="0"/>
              <a:t>维护</a:t>
            </a:r>
            <a:r>
              <a:rPr lang="zh-CN" altLang="en-US" sz="2000" dirty="0"/>
              <a:t>期。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已</a:t>
            </a:r>
            <a:r>
              <a:rPr lang="zh-CN" altLang="en-US" sz="2000" dirty="0"/>
              <a:t>分区表支持所有与设计和查询标准表关联的属性和功能，包括约束、默认值、</a:t>
            </a:r>
            <a:r>
              <a:rPr lang="zh-CN" altLang="en-US" sz="2000" dirty="0" smtClean="0"/>
              <a:t>标识</a:t>
            </a:r>
            <a:r>
              <a:rPr lang="zh-CN" altLang="en-US" sz="2000" dirty="0"/>
              <a:t>和时间戳值、触发器和索引。因此，如果要实现一台服务器本地的分区视图，用户</a:t>
            </a:r>
            <a:r>
              <a:rPr lang="zh-CN" altLang="en-US" sz="2000" dirty="0" smtClean="0"/>
              <a:t>应该</a:t>
            </a:r>
            <a:r>
              <a:rPr lang="zh-CN" altLang="en-US" sz="2000" dirty="0"/>
              <a:t>改为实现已分区表。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21327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学习目标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800"/>
            <a:ext cx="7920037" cy="4536504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3200" dirty="0">
                <a:solidFill>
                  <a:srgbClr val="FF0000"/>
                </a:solidFill>
              </a:rPr>
              <a:t>完成本项目后，将能够</a:t>
            </a:r>
            <a:r>
              <a:rPr lang="zh-CN" altLang="zh-CN" sz="3200" dirty="0" smtClean="0">
                <a:solidFill>
                  <a:srgbClr val="FF0000"/>
                </a:solidFill>
              </a:rPr>
              <a:t>：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1000" dirty="0" smtClean="0">
              <a:solidFill>
                <a:srgbClr val="FF0000"/>
              </a:solidFill>
            </a:endParaRPr>
          </a:p>
          <a:p>
            <a:pPr marL="363538" lvl="0" indent="-363538">
              <a:buNone/>
            </a:pPr>
            <a:r>
              <a:rPr lang="en-US" altLang="zh-CN" sz="2400" dirty="0" smtClean="0"/>
              <a:t>» </a:t>
            </a:r>
            <a:r>
              <a:rPr lang="zh-CN" altLang="en-US" sz="2400" dirty="0" smtClean="0"/>
              <a:t>掌握</a:t>
            </a:r>
            <a:r>
              <a:rPr lang="zh-CN" altLang="en-US" sz="2400" dirty="0"/>
              <a:t>使用 </a:t>
            </a:r>
            <a:r>
              <a:rPr lang="en-US" altLang="zh-CN" sz="2400" dirty="0"/>
              <a:t>SQL Server Management Studio</a:t>
            </a:r>
            <a:r>
              <a:rPr lang="zh-CN" altLang="en-US" sz="2400" dirty="0"/>
              <a:t>（</a:t>
            </a:r>
            <a:r>
              <a:rPr lang="en-US" altLang="zh-CN" sz="2400" dirty="0"/>
              <a:t>SSMS</a:t>
            </a:r>
            <a:r>
              <a:rPr lang="zh-CN" altLang="en-US" sz="2400" dirty="0"/>
              <a:t>）创建、修改</a:t>
            </a:r>
            <a:r>
              <a:rPr lang="zh-CN" altLang="en-US" sz="2400" dirty="0" smtClean="0"/>
              <a:t>和删除</a:t>
            </a:r>
            <a:r>
              <a:rPr lang="zh-CN" altLang="en-US" sz="2400" dirty="0"/>
              <a:t>表</a:t>
            </a:r>
          </a:p>
          <a:p>
            <a:pPr marL="269875" lvl="0" indent="-269875">
              <a:buNone/>
            </a:pPr>
            <a:r>
              <a:rPr lang="en-US" altLang="zh-CN" sz="2400" dirty="0"/>
              <a:t>» </a:t>
            </a:r>
            <a:r>
              <a:rPr lang="zh-CN" altLang="en-US" sz="2400" dirty="0" smtClean="0"/>
              <a:t>掌握</a:t>
            </a:r>
            <a:r>
              <a:rPr lang="zh-CN" altLang="en-US" sz="2400" dirty="0"/>
              <a:t>使用 </a:t>
            </a:r>
            <a:r>
              <a:rPr lang="en-US" altLang="zh-CN" sz="2400" dirty="0"/>
              <a:t>SQL Server Management Studio</a:t>
            </a:r>
            <a:r>
              <a:rPr lang="zh-CN" altLang="en-US" sz="2400" dirty="0"/>
              <a:t>（</a:t>
            </a:r>
            <a:r>
              <a:rPr lang="en-US" altLang="zh-CN" sz="2400" dirty="0"/>
              <a:t>SSMS</a:t>
            </a:r>
            <a:r>
              <a:rPr lang="zh-CN" altLang="en-US" sz="2400" dirty="0"/>
              <a:t>）创建约束</a:t>
            </a:r>
          </a:p>
          <a:p>
            <a:pPr marL="0" lvl="0" indent="0">
              <a:buNone/>
            </a:pPr>
            <a:r>
              <a:rPr lang="en-US" altLang="zh-CN" sz="2400" dirty="0"/>
              <a:t>» </a:t>
            </a:r>
            <a:r>
              <a:rPr lang="zh-CN" altLang="en-US" sz="2400" dirty="0" smtClean="0"/>
              <a:t>掌握</a:t>
            </a:r>
            <a:r>
              <a:rPr lang="zh-CN" altLang="en-US" sz="2400" dirty="0"/>
              <a:t>创建、修改和删除表的</a:t>
            </a:r>
            <a:r>
              <a:rPr lang="en-US" altLang="zh-CN" sz="2400" dirty="0"/>
              <a:t>SQL </a:t>
            </a:r>
            <a:r>
              <a:rPr lang="zh-CN" altLang="en-US" sz="2400" dirty="0"/>
              <a:t>语句</a:t>
            </a:r>
          </a:p>
          <a:p>
            <a:pPr marL="0" lvl="0" indent="0">
              <a:buNone/>
            </a:pPr>
            <a:r>
              <a:rPr lang="en-US" altLang="zh-CN" sz="2400" dirty="0"/>
              <a:t>» </a:t>
            </a:r>
            <a:r>
              <a:rPr lang="zh-CN" altLang="en-US" sz="2400" dirty="0" smtClean="0"/>
              <a:t>掌握</a:t>
            </a:r>
            <a:r>
              <a:rPr lang="zh-CN" altLang="en-US" sz="2400" dirty="0"/>
              <a:t>添加约束的 </a:t>
            </a:r>
            <a:r>
              <a:rPr lang="en-US" altLang="zh-CN" sz="2400" dirty="0"/>
              <a:t>SQL </a:t>
            </a:r>
            <a:r>
              <a:rPr lang="zh-CN" altLang="en-US" sz="2400" dirty="0"/>
              <a:t>语句</a:t>
            </a:r>
          </a:p>
          <a:p>
            <a:pPr marL="0" lvl="0" indent="0">
              <a:buNone/>
            </a:pPr>
            <a:r>
              <a:rPr lang="en-US" altLang="zh-CN" sz="2400" dirty="0"/>
              <a:t>» </a:t>
            </a:r>
            <a:r>
              <a:rPr lang="zh-CN" altLang="en-US" sz="2400" dirty="0" smtClean="0"/>
              <a:t>了解</a:t>
            </a:r>
            <a:r>
              <a:rPr lang="zh-CN" altLang="en-US" sz="2400" dirty="0"/>
              <a:t>基本数据类型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692696"/>
            <a:ext cx="8229600" cy="568863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/>
              <a:t>2. </a:t>
            </a:r>
            <a:r>
              <a:rPr lang="zh-CN" altLang="en-US" sz="2000" dirty="0"/>
              <a:t>临时表</a:t>
            </a:r>
            <a:endParaRPr lang="en-US" altLang="zh-CN" sz="2000" dirty="0" smtClean="0"/>
          </a:p>
          <a:p>
            <a:pPr marL="0" indent="0" eaLnBrk="1" hangingPunct="1">
              <a:spcBef>
                <a:spcPts val="200"/>
              </a:spcBef>
              <a:buNone/>
            </a:pPr>
            <a:r>
              <a:rPr lang="zh-CN" altLang="en-US" sz="2000" dirty="0" smtClean="0"/>
              <a:t>    </a:t>
            </a:r>
            <a:r>
              <a:rPr lang="zh-CN" altLang="en-US" sz="1800" dirty="0"/>
              <a:t>临时表有本地表和全局表两种类型。在与首次创建或引用表时相同的 </a:t>
            </a:r>
            <a:r>
              <a:rPr lang="en-US" altLang="zh-CN" sz="1800" dirty="0"/>
              <a:t>SQL Server </a:t>
            </a:r>
            <a:r>
              <a:rPr lang="zh-CN" altLang="en-US" sz="1800" dirty="0"/>
              <a:t>实例连接期间，本地临时表只对于创建者是可见的。当用户与 </a:t>
            </a:r>
            <a:r>
              <a:rPr lang="en-US" altLang="zh-CN" sz="1800" dirty="0"/>
              <a:t>SQL Server </a:t>
            </a:r>
            <a:r>
              <a:rPr lang="zh-CN" altLang="en-US" sz="1800" dirty="0"/>
              <a:t>实例断开连接后，将删除本地临时表。全局临时表在创建后对任何用户和任何连接都是可见的，当引用该表的所有用户都与 </a:t>
            </a:r>
            <a:r>
              <a:rPr lang="en-US" altLang="zh-CN" sz="1800" dirty="0"/>
              <a:t>SQL Server </a:t>
            </a:r>
            <a:r>
              <a:rPr lang="zh-CN" altLang="en-US" sz="1800" dirty="0"/>
              <a:t>实例断开连接后，将删除全局临时表。</a:t>
            </a:r>
            <a:endParaRPr lang="en-US" altLang="zh-CN" sz="1800" dirty="0"/>
          </a:p>
          <a:p>
            <a:pPr marL="0" indent="0" eaLnBrk="1" hangingPunct="1">
              <a:buNone/>
            </a:pPr>
            <a:r>
              <a:rPr lang="en-US" altLang="zh-CN" sz="2000" dirty="0"/>
              <a:t>3. </a:t>
            </a:r>
            <a:r>
              <a:rPr lang="zh-CN" altLang="en-US" sz="2000" dirty="0"/>
              <a:t>系统表</a:t>
            </a:r>
          </a:p>
          <a:p>
            <a:pPr marL="0" indent="0" eaLnBrk="1" hangingPunct="1">
              <a:spcBef>
                <a:spcPts val="200"/>
              </a:spcBef>
              <a:buNone/>
            </a:pPr>
            <a:r>
              <a:rPr lang="en-US" altLang="zh-CN" sz="2000" dirty="0" smtClean="0"/>
              <a:t>    </a:t>
            </a:r>
            <a:r>
              <a:rPr lang="en-US" altLang="zh-CN" sz="1800" dirty="0"/>
              <a:t>SQL Server </a:t>
            </a:r>
            <a:r>
              <a:rPr lang="zh-CN" altLang="en-US" sz="1800" dirty="0"/>
              <a:t>将定义服务器配置及其所有表的数据存储在一组特殊的表中，这组表称为系统表，如系统表 </a:t>
            </a:r>
            <a:r>
              <a:rPr lang="en-US" altLang="zh-CN" sz="1800" dirty="0" err="1"/>
              <a:t>sysdatabases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sysobjects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sysﬁ</a:t>
            </a:r>
            <a:r>
              <a:rPr lang="en-US" altLang="zh-CN" sz="1800" dirty="0"/>
              <a:t> les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sysUsers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systypes</a:t>
            </a:r>
            <a:r>
              <a:rPr lang="en-US" altLang="zh-CN" sz="1800" dirty="0"/>
              <a:t> </a:t>
            </a:r>
            <a:r>
              <a:rPr lang="zh-CN" altLang="en-US" sz="1800" dirty="0"/>
              <a:t>等。除非通过专用的管理员连接（</a:t>
            </a:r>
            <a:r>
              <a:rPr lang="en-US" altLang="zh-CN" sz="1800" dirty="0"/>
              <a:t>DAC</a:t>
            </a:r>
            <a:r>
              <a:rPr lang="zh-CN" altLang="en-US" sz="1800" dirty="0"/>
              <a:t>，只能在 </a:t>
            </a:r>
            <a:r>
              <a:rPr lang="en-US" altLang="zh-CN" sz="1800" dirty="0"/>
              <a:t>Microsoft </a:t>
            </a:r>
            <a:r>
              <a:rPr lang="zh-CN" altLang="en-US" sz="1800" dirty="0"/>
              <a:t>客户服务的指导下使用），否则用户无法直接查询或更新系统表。</a:t>
            </a:r>
            <a:endParaRPr lang="en-US" altLang="zh-CN" sz="1800" dirty="0"/>
          </a:p>
          <a:p>
            <a:pPr marL="0" indent="0" eaLnBrk="1" hangingPunct="1">
              <a:buNone/>
            </a:pPr>
            <a:r>
              <a:rPr lang="en-US" altLang="zh-CN" sz="2000" dirty="0"/>
              <a:t>4. </a:t>
            </a:r>
            <a:r>
              <a:rPr lang="zh-CN" altLang="en-US" sz="2000" dirty="0"/>
              <a:t>宽</a:t>
            </a:r>
            <a:r>
              <a:rPr lang="zh-CN" altLang="en-US" sz="2000" dirty="0" smtClean="0"/>
              <a:t>表</a:t>
            </a:r>
            <a:endParaRPr lang="en-US" altLang="zh-CN" sz="2000" dirty="0" smtClean="0"/>
          </a:p>
          <a:p>
            <a:pPr marL="0" indent="0" eaLnBrk="1" hangingPunct="1">
              <a:spcBef>
                <a:spcPts val="200"/>
              </a:spcBef>
              <a:buNone/>
            </a:pPr>
            <a:r>
              <a:rPr lang="zh-CN" altLang="en-US" sz="1800" dirty="0" smtClean="0"/>
              <a:t>    </a:t>
            </a:r>
            <a:r>
              <a:rPr lang="zh-CN" altLang="en-US" sz="1800" dirty="0"/>
              <a:t>宽表是定义了列集的表。宽表使用稀疏列，从而将表可以包含的总列数增大为</a:t>
            </a:r>
            <a:r>
              <a:rPr lang="en-US" altLang="zh-CN" sz="1800" dirty="0"/>
              <a:t>30000 </a:t>
            </a:r>
            <a:r>
              <a:rPr lang="zh-CN" altLang="en-US" sz="1800" dirty="0"/>
              <a:t>列。索引数和统计信息数也分别增大为 </a:t>
            </a:r>
            <a:r>
              <a:rPr lang="en-US" altLang="zh-CN" sz="1800" dirty="0"/>
              <a:t>1000 </a:t>
            </a:r>
            <a:r>
              <a:rPr lang="zh-CN" altLang="en-US" sz="1800" dirty="0"/>
              <a:t>和 </a:t>
            </a:r>
            <a:r>
              <a:rPr lang="en-US" altLang="zh-CN" sz="1800" dirty="0"/>
              <a:t>30000</a:t>
            </a:r>
            <a:r>
              <a:rPr lang="zh-CN" altLang="en-US" sz="1800" dirty="0"/>
              <a:t>。宽表行的最大大小为 </a:t>
            </a:r>
            <a:r>
              <a:rPr lang="en-US" altLang="zh-CN" sz="1800" dirty="0"/>
              <a:t>8019</a:t>
            </a:r>
            <a:r>
              <a:rPr lang="zh-CN" altLang="en-US" sz="1800" dirty="0"/>
              <a:t>个字节。因此，任何特定行中的大部分数据都应为 </a:t>
            </a:r>
            <a:r>
              <a:rPr lang="en-US" altLang="zh-CN" sz="1800" dirty="0"/>
              <a:t>NULL</a:t>
            </a:r>
            <a:r>
              <a:rPr lang="zh-CN" altLang="en-US" sz="1800" dirty="0"/>
              <a:t>。若要创建宽表或将表改为宽表，可以在相应表定义中添加列集。宽表中非稀疏列和计算列的列数之和仍不得超过</a:t>
            </a:r>
            <a:r>
              <a:rPr lang="en-US" altLang="zh-CN" sz="1800" dirty="0"/>
              <a:t>1024</a:t>
            </a:r>
            <a:r>
              <a:rPr lang="zh-CN" altLang="en-US" sz="1800" dirty="0"/>
              <a:t>。</a:t>
            </a:r>
          </a:p>
          <a:p>
            <a:pPr marL="0" indent="0" eaLnBrk="1" hangingPunct="1">
              <a:spcBef>
                <a:spcPts val="200"/>
              </a:spcBef>
              <a:buNone/>
            </a:pPr>
            <a:r>
              <a:rPr lang="zh-CN" altLang="en-US" sz="1800" dirty="0"/>
              <a:t>    通过使用宽表，可以在应用程序中创建灵活的架构。可以根据需要随时添加或删除列。使用宽表有独特的注意事项，实例运行时和编译时内存需求增大。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8303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二、使用模板创建数据表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）启动 </a:t>
            </a:r>
            <a:r>
              <a:rPr lang="en-US" altLang="zh-CN" sz="2000" dirty="0"/>
              <a:t>SQL Server Management Studio</a:t>
            </a:r>
            <a:r>
              <a:rPr lang="zh-CN" altLang="en-US" sz="2000" dirty="0"/>
              <a:t>，选择“视图”</a:t>
            </a:r>
            <a:r>
              <a:rPr lang="en-US" altLang="zh-CN" sz="2000" dirty="0"/>
              <a:t>/“</a:t>
            </a:r>
            <a:r>
              <a:rPr lang="zh-CN" altLang="en-US" sz="2000" dirty="0"/>
              <a:t>模板资源管理器”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）展开“</a:t>
            </a:r>
            <a:r>
              <a:rPr lang="en-US" altLang="zh-CN" sz="2000" dirty="0"/>
              <a:t>Table”</a:t>
            </a:r>
            <a:r>
              <a:rPr lang="zh-CN" altLang="en-US" sz="2000" dirty="0"/>
              <a:t>，双击</a:t>
            </a:r>
            <a:r>
              <a:rPr lang="en-US" altLang="zh-CN" sz="2000" dirty="0"/>
              <a:t>Create Table</a:t>
            </a:r>
            <a:r>
              <a:rPr lang="zh-CN" altLang="en-US" sz="2000" dirty="0"/>
              <a:t>命令，打开</a:t>
            </a:r>
            <a:r>
              <a:rPr lang="en-US" altLang="zh-CN" sz="2000" dirty="0"/>
              <a:t>Create Table</a:t>
            </a:r>
            <a:r>
              <a:rPr lang="zh-CN" altLang="en-US" sz="2000" dirty="0" smtClean="0"/>
              <a:t>模板。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）选择“查询”</a:t>
            </a:r>
            <a:r>
              <a:rPr lang="en-US" altLang="zh-CN" sz="2000" dirty="0"/>
              <a:t>/“</a:t>
            </a:r>
            <a:r>
              <a:rPr lang="zh-CN" altLang="en-US" sz="2000" dirty="0"/>
              <a:t>指定模板参数的值”选项，打开“指定模板参数的值”</a:t>
            </a:r>
            <a:r>
              <a:rPr lang="zh-CN" altLang="en-US" sz="2000" dirty="0" smtClean="0"/>
              <a:t>对话框。</a:t>
            </a:r>
            <a:endParaRPr lang="zh-CN" altLang="en-US" sz="2000" dirty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）在参数列找到</a:t>
            </a:r>
            <a:r>
              <a:rPr lang="en-US" altLang="zh-CN" sz="2000" dirty="0" err="1"/>
              <a:t>table_name</a:t>
            </a:r>
            <a:r>
              <a:rPr lang="zh-CN" altLang="en-US" sz="2000" dirty="0"/>
              <a:t>，单击对应的“值”列，输入表名</a:t>
            </a:r>
            <a:r>
              <a:rPr lang="en-US" altLang="zh-CN" sz="2000" dirty="0" err="1"/>
              <a:t>test_table</a:t>
            </a:r>
            <a:r>
              <a:rPr lang="zh-CN" altLang="en-US" sz="2000" dirty="0"/>
              <a:t>，单击</a:t>
            </a:r>
            <a:r>
              <a:rPr lang="zh-CN" altLang="en-US" sz="2000" dirty="0" smtClean="0"/>
              <a:t>“确定”</a:t>
            </a:r>
            <a:r>
              <a:rPr lang="zh-CN" altLang="en-US" sz="2000" dirty="0"/>
              <a:t>按钮，回到 </a:t>
            </a:r>
            <a:r>
              <a:rPr lang="en-US" altLang="zh-CN" sz="2000" dirty="0"/>
              <a:t>Create Table</a:t>
            </a:r>
            <a:r>
              <a:rPr lang="zh-CN" altLang="en-US" sz="2000" dirty="0" smtClean="0"/>
              <a:t>模板。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）单击</a:t>
            </a:r>
            <a:r>
              <a:rPr lang="zh-CN" altLang="en-US" sz="2000" dirty="0" smtClean="0"/>
              <a:t>工具栏“执行”按钮 </a:t>
            </a:r>
            <a:r>
              <a:rPr lang="zh-CN" altLang="en-US" sz="2000" dirty="0"/>
              <a:t>，执行创建数据表模板代码，完成数据表</a:t>
            </a:r>
            <a:r>
              <a:rPr lang="zh-CN" altLang="en-US" sz="2000" dirty="0" smtClean="0"/>
              <a:t>的创建。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）在对象资源管理器中刷新数据库</a:t>
            </a:r>
            <a:r>
              <a:rPr lang="zh-CN" altLang="en-US" sz="2000" dirty="0" smtClean="0"/>
              <a:t>，</a:t>
            </a:r>
            <a:r>
              <a:rPr lang="zh-CN" altLang="en-US" sz="2000" dirty="0"/>
              <a:t>查看</a:t>
            </a:r>
            <a:r>
              <a:rPr lang="zh-CN" altLang="en-US" sz="2000" dirty="0" smtClean="0"/>
              <a:t>创建</a:t>
            </a:r>
            <a:r>
              <a:rPr lang="zh-CN" altLang="en-US" sz="2000" dirty="0"/>
              <a:t>的</a:t>
            </a:r>
            <a:r>
              <a:rPr lang="en-US" altLang="zh-CN" sz="2000" dirty="0" err="1"/>
              <a:t>test_table</a:t>
            </a:r>
            <a:r>
              <a:rPr lang="zh-CN" altLang="en-US" sz="2000" dirty="0"/>
              <a:t>数据表已存在。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27166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项目总结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23528" y="1124744"/>
            <a:ext cx="8229600" cy="4495800"/>
          </a:xfrm>
        </p:spPr>
        <p:txBody>
          <a:bodyPr/>
          <a:lstStyle/>
          <a:p>
            <a:pPr eaLnBrk="1" hangingPunct="1"/>
            <a:r>
              <a:rPr lang="zh-CN" altLang="en-US" sz="2000" dirty="0"/>
              <a:t>数据完整性是要求数据库中数据具有准确性，准确性是通过数据表的设计和</a:t>
            </a:r>
            <a:r>
              <a:rPr lang="zh-CN" altLang="en-US" sz="2000" dirty="0" smtClean="0"/>
              <a:t>约束</a:t>
            </a:r>
            <a:r>
              <a:rPr lang="zh-CN" altLang="en-US" sz="2000" dirty="0"/>
              <a:t>来实现的。</a:t>
            </a:r>
          </a:p>
          <a:p>
            <a:pPr eaLnBrk="1" hangingPunct="1"/>
            <a:r>
              <a:rPr lang="zh-CN" altLang="en-US" sz="2000" dirty="0" smtClean="0"/>
              <a:t>数据完整性</a:t>
            </a:r>
            <a:r>
              <a:rPr lang="zh-CN" altLang="en-US" sz="2000" dirty="0"/>
              <a:t>包括：实体完整性、域完整性、引用完整性和自定义完整性。</a:t>
            </a:r>
          </a:p>
          <a:p>
            <a:pPr eaLnBrk="1" hangingPunct="1"/>
            <a:r>
              <a:rPr lang="zh-CN" altLang="en-US" sz="2000" dirty="0" smtClean="0"/>
              <a:t>创建</a:t>
            </a:r>
            <a:r>
              <a:rPr lang="zh-CN" altLang="en-US" sz="2000" dirty="0"/>
              <a:t>数据表时设计每个字段包括：字段名、数据类型、长度和是否为空。</a:t>
            </a:r>
          </a:p>
          <a:p>
            <a:pPr eaLnBrk="1" hangingPunct="1"/>
            <a:r>
              <a:rPr lang="zh-CN" altLang="en-US" sz="2000" dirty="0" smtClean="0"/>
              <a:t>添加</a:t>
            </a:r>
            <a:r>
              <a:rPr lang="zh-CN" altLang="en-US" sz="2000" dirty="0"/>
              <a:t>各种约束可以在创建表的时候添加，也可以在表创建完成以后添加。</a:t>
            </a:r>
          </a:p>
          <a:p>
            <a:pPr eaLnBrk="1" hangingPunct="1"/>
            <a:r>
              <a:rPr lang="en-US" altLang="zh-CN" sz="2000" dirty="0" smtClean="0"/>
              <a:t>SQL </a:t>
            </a:r>
            <a:r>
              <a:rPr lang="en-US" altLang="zh-CN" sz="2000" dirty="0"/>
              <a:t>Server </a:t>
            </a:r>
            <a:r>
              <a:rPr lang="zh-CN" altLang="en-US" sz="2000" dirty="0"/>
              <a:t>中约束包括：空值（</a:t>
            </a:r>
            <a:r>
              <a:rPr lang="en-US" altLang="zh-CN" sz="2000" dirty="0"/>
              <a:t>NULL</a:t>
            </a:r>
            <a:r>
              <a:rPr lang="zh-CN" altLang="en-US" sz="2000" dirty="0"/>
              <a:t>）约束、主键（</a:t>
            </a:r>
            <a:r>
              <a:rPr lang="en-US" altLang="zh-CN" sz="2000" dirty="0"/>
              <a:t>PRIMARY KEY</a:t>
            </a:r>
            <a:r>
              <a:rPr lang="zh-CN" altLang="en-US" sz="2000" dirty="0"/>
              <a:t>）约束</a:t>
            </a:r>
            <a:r>
              <a:rPr lang="zh-CN" altLang="en-US" sz="2000" dirty="0" smtClean="0"/>
              <a:t>、外</a:t>
            </a:r>
            <a:r>
              <a:rPr lang="zh-CN" altLang="en-US" sz="2000" dirty="0"/>
              <a:t>键（</a:t>
            </a:r>
            <a:r>
              <a:rPr lang="en-US" altLang="zh-CN" sz="2000" dirty="0"/>
              <a:t>FOREIGN KEY</a:t>
            </a:r>
            <a:r>
              <a:rPr lang="zh-CN" altLang="en-US" sz="2000" dirty="0"/>
              <a:t>）约束、默认值（</a:t>
            </a:r>
            <a:r>
              <a:rPr lang="en-US" altLang="zh-CN" sz="2000" dirty="0"/>
              <a:t>DEFAULT</a:t>
            </a:r>
            <a:r>
              <a:rPr lang="zh-CN" altLang="en-US" sz="2000" dirty="0"/>
              <a:t>）约束、唯一性（</a:t>
            </a:r>
            <a:r>
              <a:rPr lang="en-US" altLang="zh-CN" sz="2000" dirty="0"/>
              <a:t>UNIQUE</a:t>
            </a:r>
            <a:r>
              <a:rPr lang="zh-CN" altLang="en-US" sz="2000" dirty="0" smtClean="0"/>
              <a:t>）约束</a:t>
            </a:r>
            <a:r>
              <a:rPr lang="zh-CN" altLang="en-US" sz="2000" dirty="0"/>
              <a:t>和检查（</a:t>
            </a:r>
            <a:r>
              <a:rPr lang="en-US" altLang="zh-CN" sz="2000" dirty="0"/>
              <a:t>CHECK</a:t>
            </a:r>
            <a:r>
              <a:rPr lang="zh-CN" altLang="en-US" sz="2000" dirty="0"/>
              <a:t>）约束。</a:t>
            </a:r>
          </a:p>
          <a:p>
            <a:pPr eaLnBrk="1" hangingPunct="1"/>
            <a:r>
              <a:rPr lang="zh-CN" altLang="en-US" sz="2000" dirty="0" smtClean="0"/>
              <a:t>可以</a:t>
            </a:r>
            <a:r>
              <a:rPr lang="zh-CN" altLang="en-US" sz="2000" dirty="0"/>
              <a:t>对已创建的表进行修改，包括添加列、修改列和删除列。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5985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/>
              <a:t>【</a:t>
            </a:r>
            <a:r>
              <a:rPr lang="zh-CN" altLang="en-US" sz="2400" dirty="0"/>
              <a:t>项目实战背景</a:t>
            </a:r>
            <a:r>
              <a:rPr lang="en-US" altLang="zh-CN" sz="2400" dirty="0" smtClean="0"/>
              <a:t>】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随着</a:t>
            </a:r>
            <a:r>
              <a:rPr lang="zh-CN" altLang="en-US" sz="2000" dirty="0"/>
              <a:t>电子产品和网络的不断发展，在网上开店已经不再是难事。如果要在网上开</a:t>
            </a:r>
            <a:r>
              <a:rPr lang="zh-CN" altLang="en-US" sz="2000" dirty="0" smtClean="0"/>
              <a:t>一个</a:t>
            </a:r>
            <a:r>
              <a:rPr lang="zh-CN" altLang="en-US" sz="2000" dirty="0"/>
              <a:t>书店就要会为网上书店建立用户登录数据表、给图书建立图书数据表和给各个</a:t>
            </a:r>
            <a:r>
              <a:rPr lang="zh-CN" altLang="en-US" sz="2000" dirty="0" smtClean="0"/>
              <a:t>出版社建立</a:t>
            </a:r>
            <a:r>
              <a:rPr lang="zh-CN" altLang="en-US" sz="2000" dirty="0"/>
              <a:t>出版社信息记录数据表，并且会给这些表里面的一些记录添加约束和默认值。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7787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864096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 smtClean="0"/>
              <a:t>【</a:t>
            </a:r>
            <a:r>
              <a:rPr lang="zh-CN" altLang="en-US" sz="2000" dirty="0"/>
              <a:t>项目实战内容</a:t>
            </a:r>
            <a:r>
              <a:rPr lang="en-US" altLang="zh-CN" sz="2000" dirty="0" smtClean="0"/>
              <a:t>】</a:t>
            </a:r>
            <a:endParaRPr lang="en-US" altLang="zh-CN" sz="2000" dirty="0"/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1</a:t>
            </a:r>
            <a:r>
              <a:rPr lang="zh-CN" altLang="en-US" sz="2000" dirty="0"/>
              <a:t>：通过 </a:t>
            </a:r>
            <a:r>
              <a:rPr lang="en-US" altLang="zh-CN" sz="2000" dirty="0"/>
              <a:t>SQL Server Management Studio</a:t>
            </a:r>
            <a:r>
              <a:rPr lang="zh-CN" altLang="en-US" sz="2000" dirty="0"/>
              <a:t>创建表。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智游集团“网上书店管理系统”开发小组在创建完成数据库之后，需要进一步</a:t>
            </a:r>
            <a:r>
              <a:rPr lang="zh-CN" altLang="en-US" sz="2000" dirty="0" smtClean="0"/>
              <a:t>创建数据表</a:t>
            </a:r>
            <a:r>
              <a:rPr lang="zh-CN" altLang="en-US" sz="2000" dirty="0"/>
              <a:t>，具体要求如下：</a:t>
            </a:r>
            <a:endParaRPr lang="en-US" altLang="zh-CN" sz="2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276872"/>
            <a:ext cx="7220719" cy="400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8640960" cy="4495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51062"/>
            <a:ext cx="81343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8640960" cy="4495800"/>
          </a:xfrm>
        </p:spPr>
        <p:txBody>
          <a:bodyPr/>
          <a:lstStyle/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2</a:t>
            </a:r>
            <a:r>
              <a:rPr lang="zh-CN" altLang="en-US" sz="2000" dirty="0"/>
              <a:t>：使用 </a:t>
            </a:r>
            <a:r>
              <a:rPr lang="en-US" altLang="zh-CN" sz="2000" dirty="0"/>
              <a:t>T-SQL</a:t>
            </a:r>
            <a:r>
              <a:rPr lang="zh-CN" altLang="en-US" sz="2000" dirty="0"/>
              <a:t>语句为网上书店数据库创建图书表、出版社表、订单表和</a:t>
            </a:r>
            <a:r>
              <a:rPr lang="zh-CN" altLang="en-US" sz="2000" dirty="0" smtClean="0"/>
              <a:t>图书</a:t>
            </a:r>
            <a:r>
              <a:rPr lang="zh-CN" altLang="en-US" sz="2000" dirty="0"/>
              <a:t>种类表。</a:t>
            </a:r>
          </a:p>
          <a:p>
            <a:pPr marL="0" indent="539750" eaLnBrk="1" hangingPunct="1">
              <a:buNone/>
            </a:pPr>
            <a:endParaRPr lang="en-US" altLang="zh-CN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65" y="1556792"/>
            <a:ext cx="5991287" cy="477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5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8640960" cy="4495800"/>
          </a:xfrm>
        </p:spPr>
        <p:txBody>
          <a:bodyPr/>
          <a:lstStyle/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2000" dirty="0"/>
          </a:p>
          <a:p>
            <a:pPr marL="0" indent="539750" eaLnBrk="1" hangingPunct="1">
              <a:buNone/>
            </a:pPr>
            <a:endParaRPr lang="en-US" altLang="zh-CN" sz="2000" dirty="0" smtClean="0"/>
          </a:p>
          <a:p>
            <a:pPr marL="0" indent="539750" eaLnBrk="1" hangingPunct="1">
              <a:buNone/>
            </a:pPr>
            <a:endParaRPr lang="en-US" altLang="zh-CN" sz="1100" dirty="0" smtClean="0"/>
          </a:p>
          <a:p>
            <a:pPr marL="0" indent="539750" eaLnBrk="1" hangingPunct="1">
              <a:buNone/>
            </a:pPr>
            <a:r>
              <a:rPr lang="zh-CN" altLang="en-US" sz="2000" dirty="0" smtClean="0"/>
              <a:t>任务</a:t>
            </a:r>
            <a:r>
              <a:rPr lang="en-US" altLang="zh-CN" sz="2000" dirty="0"/>
              <a:t>3</a:t>
            </a:r>
            <a:r>
              <a:rPr lang="zh-CN" altLang="en-US" sz="2000" dirty="0"/>
              <a:t>：使用</a:t>
            </a:r>
            <a:r>
              <a:rPr lang="en-US" altLang="zh-CN" sz="2000" dirty="0"/>
              <a:t>T-SQL</a:t>
            </a:r>
            <a:r>
              <a:rPr lang="zh-CN" altLang="en-US" sz="2000" dirty="0"/>
              <a:t>语句为网上书店数据库图书表、出版社表和订单表添加</a:t>
            </a:r>
            <a:r>
              <a:rPr lang="zh-CN" altLang="en-US" sz="2000" dirty="0" smtClean="0"/>
              <a:t>约束。</a:t>
            </a:r>
            <a:endParaRPr lang="en-US" altLang="zh-CN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482" y="850170"/>
            <a:ext cx="5571185" cy="36627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461" y="4486230"/>
            <a:ext cx="5486903" cy="126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6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知识重点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920037" cy="4176712"/>
          </a:xfrm>
        </p:spPr>
        <p:txBody>
          <a:bodyPr/>
          <a:lstStyle/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对数据表的创建、修改和删除操作</a:t>
            </a:r>
          </a:p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对数据表的数据约束操作</a:t>
            </a:r>
            <a:endParaRPr lang="zh-CN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知识难点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920037" cy="4176712"/>
          </a:xfrm>
        </p:spPr>
        <p:txBody>
          <a:bodyPr/>
          <a:lstStyle/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表的数据约束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学习任务一   使用 </a:t>
            </a:r>
            <a:r>
              <a:rPr lang="en-US" altLang="zh-CN" dirty="0"/>
              <a:t>SSMS </a:t>
            </a:r>
            <a:r>
              <a:rPr lang="zh-CN" altLang="en-US" dirty="0"/>
              <a:t>工具</a:t>
            </a:r>
            <a:r>
              <a:rPr lang="zh-CN" altLang="en-US" dirty="0" smtClean="0"/>
              <a:t>建立</a:t>
            </a:r>
            <a:r>
              <a:rPr lang="zh-CN" altLang="en-US" dirty="0"/>
              <a:t>数据表及约束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554461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0" indent="53975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在“对象资源管理器”中展开“数据库”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节点，根据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任务需求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利用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工具创建数据表对象及约束。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工具创建数据表。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工具添加约束。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）会正确进行数据表命名。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）能够熟练进行数据表删除、添加修改列、更改列顺序、设置主键、创建外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键关系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等操作。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）会创建数据库关系图。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6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）理解“没有规矩不成方圆”的内涵，树立遵纪守法、从我做起的意识。 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0" lvl="1" indent="53975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工具创建数据表，用户首先利用该工具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连接到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实例，然后在对象资源管理器中展开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数据库下的表节点，创建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数据表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及约束。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862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</a:t>
            </a:r>
            <a:r>
              <a:rPr lang="zh-CN" altLang="en-US" dirty="0"/>
              <a:t>一用 </a:t>
            </a:r>
            <a:r>
              <a:rPr lang="en-US" altLang="zh-CN" dirty="0"/>
              <a:t>SQL Server Management Studio</a:t>
            </a:r>
            <a:r>
              <a:rPr lang="zh-CN" altLang="en-US" dirty="0"/>
              <a:t>工具创建数据库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61833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按要求创建表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3-1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3-2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和表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3-3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所示的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个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数据表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5482319"/>
            <a:ext cx="1316638" cy="68425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072208" y="1996715"/>
            <a:ext cx="7388224" cy="3560917"/>
            <a:chOff x="1072208" y="1996716"/>
            <a:chExt cx="7164288" cy="323248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2208" y="1996716"/>
              <a:ext cx="7164288" cy="262603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393" y="4549204"/>
              <a:ext cx="7092816" cy="6799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542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</a:t>
            </a:r>
            <a:r>
              <a:rPr lang="zh-CN" altLang="en-US" dirty="0"/>
              <a:t>一用 </a:t>
            </a:r>
            <a:r>
              <a:rPr lang="en-US" altLang="zh-CN" dirty="0"/>
              <a:t>SQL Server Management Studio</a:t>
            </a:r>
            <a:r>
              <a:rPr lang="zh-CN" altLang="en-US" dirty="0"/>
              <a:t>工具创建数据库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61833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5482319"/>
            <a:ext cx="1316638" cy="6842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881455"/>
            <a:ext cx="7561034" cy="23906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507015"/>
            <a:ext cx="7561034" cy="208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7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</a:t>
            </a:r>
            <a:r>
              <a:rPr lang="zh-CN" altLang="en-US" dirty="0"/>
              <a:t>一用 </a:t>
            </a:r>
            <a:r>
              <a:rPr lang="en-US" altLang="zh-CN" dirty="0"/>
              <a:t>SQL Server Management Studio</a:t>
            </a:r>
            <a:r>
              <a:rPr lang="zh-CN" altLang="en-US" dirty="0"/>
              <a:t>工具创建数据库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61833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Studio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对象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资源管理器窗口中，右击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下的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“表”节点，然后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在选择“新建”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|“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…”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菜单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项。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）在弹出的新建表视图中，按照要求输入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xsxxb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表需要的“列名”，选择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“数据类型”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“允许空”。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）按要求设置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约束。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）保存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数据表。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对象资源管理器中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数据库下的表节点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中查找新建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数据表。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6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）创建表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3-2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kcxxb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）和表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3-3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cjb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7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）为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cjb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约束。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8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）分别命名并保存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kcxxb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表和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cjb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9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）建立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xsxxb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表、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kcxxb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表和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cjb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表之间的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关系。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10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）创建并查看数据库关系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图。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5482319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新思境PPT设计 QQ:43618906">
  <a:themeElements>
    <a:clrScheme name="2_新思境PPT设计 QQ:43618906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009DD9"/>
      </a:hlink>
      <a:folHlink>
        <a:srgbClr val="85DFD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ln cap="rnd"/>
      </a:spPr>
      <a:bodyPr wrap="square" rtlCol="0">
        <a:spAutoFit/>
      </a:bodyPr>
      <a:lstStyle>
        <a:defPPr marL="285750" indent="-285750">
          <a:buFont typeface="Arial" pitchFamily="34" charset="0"/>
          <a:buChar char="•"/>
          <a:defRPr dirty="0" smtClean="0">
            <a:latin typeface="+mj-ea"/>
            <a:ea typeface="+mj-e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txDef>
  </a:objectDefaults>
  <a:extraClrSchemeLst>
    <a:extraClrScheme>
      <a:clrScheme name="2_新思境PPT设计 QQ:43618906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009DD9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3515</Words>
  <Application>Microsoft Office PowerPoint</Application>
  <PresentationFormat>全屏显示(4:3)</PresentationFormat>
  <Paragraphs>255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Franklin Gothic Book</vt:lpstr>
      <vt:lpstr>仿宋</vt:lpstr>
      <vt:lpstr>黑体</vt:lpstr>
      <vt:lpstr>楷体_GB2312</vt:lpstr>
      <vt:lpstr>宋体</vt:lpstr>
      <vt:lpstr>微软雅黑</vt:lpstr>
      <vt:lpstr>Arial</vt:lpstr>
      <vt:lpstr>Constantia</vt:lpstr>
      <vt:lpstr>Franklin Gothic Medium</vt:lpstr>
      <vt:lpstr>Helvetica</vt:lpstr>
      <vt:lpstr>Tahoma</vt:lpstr>
      <vt:lpstr>Times New Roman</vt:lpstr>
      <vt:lpstr>Wingdings</vt:lpstr>
      <vt:lpstr>2_新思境PPT设计 QQ:43618906</vt:lpstr>
      <vt:lpstr>SQL Server 2016数据库 项目教程</vt:lpstr>
      <vt:lpstr>创建和管理数据表</vt:lpstr>
      <vt:lpstr>学习目标</vt:lpstr>
      <vt:lpstr>知识重点</vt:lpstr>
      <vt:lpstr>知识难点</vt:lpstr>
      <vt:lpstr>学习任务一   使用 SSMS 工具建立数据表及约束</vt:lpstr>
      <vt:lpstr>学习任务一用 SQL Server Management Studio工具创建数据库</vt:lpstr>
      <vt:lpstr>学习任务一用 SQL Server Management Studio工具创建数据库</vt:lpstr>
      <vt:lpstr>学习任务一用 SQL Server Management Studio工具创建数据库</vt:lpstr>
      <vt:lpstr>学习任务二     使用 T-SQL语句创建数据表和约束 </vt:lpstr>
      <vt:lpstr>学习任务二     使用 T-SQL语句创建数据表和约束</vt:lpstr>
      <vt:lpstr>学习任务二     使用 T-SQL语句创建数据表和约束</vt:lpstr>
      <vt:lpstr>学习任务二     使用 T-SQL语句创建数据表和约束</vt:lpstr>
      <vt:lpstr>学习任务三     表的维护 </vt:lpstr>
      <vt:lpstr>学习任务三     表的维护 </vt:lpstr>
      <vt:lpstr>学习任务三     表的维护 </vt:lpstr>
      <vt:lpstr>学习任务三     表的维护 </vt:lpstr>
      <vt:lpstr>学习任务三     表的维护 </vt:lpstr>
      <vt:lpstr>学习任务三     表的维护 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知识扩展</vt:lpstr>
      <vt:lpstr>知识扩展</vt:lpstr>
      <vt:lpstr>知识扩展</vt:lpstr>
      <vt:lpstr>项目总结</vt:lpstr>
      <vt:lpstr>项目实战</vt:lpstr>
      <vt:lpstr>项目实战</vt:lpstr>
      <vt:lpstr>项目实战</vt:lpstr>
      <vt:lpstr>项目实战</vt:lpstr>
      <vt:lpstr>项目实战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第1章内容回顾</dc:title>
  <dc:creator>xiaojing.dai</dc:creator>
  <cp:lastModifiedBy>Administrator</cp:lastModifiedBy>
  <cp:revision>154</cp:revision>
  <dcterms:created xsi:type="dcterms:W3CDTF">2006-03-08T06:55:38Z</dcterms:created>
  <dcterms:modified xsi:type="dcterms:W3CDTF">2020-09-16T00:29:50Z</dcterms:modified>
</cp:coreProperties>
</file>